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6D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4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619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90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9294" y="3283387"/>
            <a:ext cx="626166" cy="4732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5760243" y="3283387"/>
            <a:ext cx="69003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1001792" y="5657493"/>
            <a:ext cx="16263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31" name="Text 2"/>
          <p:cNvSpPr/>
          <p:nvPr/>
        </p:nvSpPr>
        <p:spPr>
          <a:xfrm>
            <a:off x="833199" y="1066622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000" b="1" spc="-300" dirty="0">
                <a:solidFill>
                  <a:schemeClr val="bg1"/>
                </a:solidFill>
                <a:latin typeface="Industry-BlackItalic" panose="00000A00000000000000" pitchFamily="2" charset="0"/>
                <a:ea typeface="Playfair Display" pitchFamily="34" charset="-122"/>
                <a:cs typeface="Playfair Display" pitchFamily="34" charset="-120"/>
              </a:rPr>
              <a:t>MAIO AMARELO: </a:t>
            </a:r>
            <a:r>
              <a:rPr lang="en-US" sz="6000" b="1" spc="-300" dirty="0">
                <a:solidFill>
                  <a:srgbClr val="101014"/>
                </a:solidFill>
                <a:latin typeface="Industry-BlackItalic" panose="00000A00000000000000" pitchFamily="2" charset="0"/>
                <a:ea typeface="Playfair Display" pitchFamily="34" charset="-122"/>
                <a:cs typeface="Playfair Display" pitchFamily="34" charset="-120"/>
              </a:rPr>
              <a:t>CAMPANHA DE CONSCIENTIZAÇÃO</a:t>
            </a:r>
            <a:endParaRPr lang="en-US" sz="6000" spc="-300" dirty="0">
              <a:latin typeface="Industry-BlackItalic" panose="00000A00000000000000" pitchFamily="2" charset="0"/>
            </a:endParaRPr>
          </a:p>
        </p:txBody>
      </p:sp>
      <p:sp>
        <p:nvSpPr>
          <p:cNvPr id="33" name="Text 3"/>
          <p:cNvSpPr/>
          <p:nvPr/>
        </p:nvSpPr>
        <p:spPr>
          <a:xfrm>
            <a:off x="833199" y="4297086"/>
            <a:ext cx="645152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en-US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O Maio Amarelo é uma campanha nacional de conscientização para a redução de acidentes de trânsito no Brasil. Seu objetivo é promover a segurança de todos os usuários das vias, incentivando comportamentos responsáveis e práticas de direção defensiva.</a:t>
            </a:r>
            <a:endParaRPr lang="en-US" dirty="0">
              <a:latin typeface="Goldplay Medium" panose="00000600000000000000" pitchFamily="2" charset="0"/>
            </a:endParaRPr>
          </a:p>
        </p:txBody>
      </p:sp>
      <p:pic>
        <p:nvPicPr>
          <p:cNvPr id="34" name="Image 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293" y="1636657"/>
            <a:ext cx="6360011" cy="4240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19294" y="1038111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Importância da </a:t>
            </a:r>
            <a:r>
              <a:rPr lang="en-US" sz="4374" b="1" dirty="0" err="1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Segurança</a:t>
            </a: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 </a:t>
            </a:r>
            <a:b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</a:b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no Trânsito</a:t>
            </a:r>
          </a:p>
        </p:txBody>
      </p:sp>
      <p:sp>
        <p:nvSpPr>
          <p:cNvPr id="6" name="Shape 3"/>
          <p:cNvSpPr/>
          <p:nvPr/>
        </p:nvSpPr>
        <p:spPr>
          <a:xfrm>
            <a:off x="1019294" y="2864380"/>
            <a:ext cx="536019" cy="513642"/>
          </a:xfrm>
          <a:prstGeom prst="roundRect">
            <a:avLst>
              <a:gd name="adj" fmla="val 26667"/>
            </a:avLst>
          </a:prstGeom>
          <a:solidFill>
            <a:srgbClr val="101014"/>
          </a:solidFill>
          <a:ln/>
        </p:spPr>
        <p:txBody>
          <a:bodyPr anchor="ctr"/>
          <a:lstStyle/>
          <a:p>
            <a:r>
              <a:rPr lang="pt-BR" sz="2400" dirty="0">
                <a:latin typeface="Industry-BlackItalic" panose="00000A00000000000000" pitchFamily="2" charset="0"/>
              </a:rPr>
              <a:t> </a:t>
            </a:r>
            <a:r>
              <a:rPr lang="pt-BR" sz="2400" b="1" dirty="0">
                <a:solidFill>
                  <a:schemeClr val="bg1"/>
                </a:solidFill>
                <a:latin typeface="Industry-BlackItalic" panose="00000A00000000000000" pitchFamily="2" charset="0"/>
              </a:rPr>
              <a:t>1</a:t>
            </a:r>
            <a:endParaRPr lang="pt-BR" sz="2400" b="1" dirty="0">
              <a:latin typeface="Industry-BlackItalic" panose="00000A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9294" y="3283387"/>
            <a:ext cx="626166" cy="4732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645460" y="297084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Vidas em Risco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660564" y="3483443"/>
            <a:ext cx="38200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Acidentes de trânsito são uma das principais causas de morte no país, muitas vezes evitáveis com ações preventivas.</a:t>
            </a:r>
            <a:endParaRPr lang="en-US" sz="1600" dirty="0">
              <a:latin typeface="Goldplay Medium" panose="000006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555162" y="2894469"/>
            <a:ext cx="562531" cy="499943"/>
          </a:xfrm>
          <a:prstGeom prst="roundRect">
            <a:avLst>
              <a:gd name="adj" fmla="val 26667"/>
            </a:avLst>
          </a:prstGeom>
          <a:solidFill>
            <a:srgbClr val="101014"/>
          </a:solidFill>
          <a:ln/>
        </p:spPr>
        <p:txBody>
          <a:bodyPr anchor="ctr"/>
          <a:lstStyle/>
          <a:p>
            <a:r>
              <a:rPr lang="pt-BR" sz="2400" dirty="0">
                <a:solidFill>
                  <a:schemeClr val="bg1"/>
                </a:solidFill>
                <a:latin typeface="Industry-BlackItalic" panose="00000A00000000000000" pitchFamily="2" charset="0"/>
              </a:rPr>
              <a:t> </a:t>
            </a:r>
            <a:r>
              <a:rPr lang="pt-BR" sz="2400" b="1" dirty="0">
                <a:solidFill>
                  <a:schemeClr val="bg1"/>
                </a:solidFill>
                <a:latin typeface="Industry-BlackItalic" panose="00000A00000000000000" pitchFamily="2" charset="0"/>
              </a:rPr>
              <a:t>2</a:t>
            </a:r>
          </a:p>
        </p:txBody>
      </p:sp>
      <p:sp>
        <p:nvSpPr>
          <p:cNvPr id="11" name="Text 8"/>
          <p:cNvSpPr/>
          <p:nvPr/>
        </p:nvSpPr>
        <p:spPr>
          <a:xfrm>
            <a:off x="5760243" y="3283387"/>
            <a:ext cx="69003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6208514" y="291048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Custos Econômicos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208514" y="3430137"/>
            <a:ext cx="354821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Os acidentes geram enormes prejuízos financeiros, tanto para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as famílias quanto para o sistema de saúde pública.</a:t>
            </a:r>
            <a:endParaRPr lang="en-US" sz="1600" dirty="0">
              <a:latin typeface="Goldplay Medium" panose="00000600000000000000" pitchFamily="2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019294" y="4833647"/>
            <a:ext cx="536019" cy="606066"/>
          </a:xfrm>
          <a:prstGeom prst="roundRect">
            <a:avLst>
              <a:gd name="adj" fmla="val 26667"/>
            </a:avLst>
          </a:prstGeom>
          <a:solidFill>
            <a:srgbClr val="101014"/>
          </a:solidFill>
          <a:ln/>
        </p:spPr>
        <p:txBody>
          <a:bodyPr anchor="ctr"/>
          <a:lstStyle/>
          <a:p>
            <a:r>
              <a:rPr lang="pt-BR" sz="2400" b="1" dirty="0">
                <a:solidFill>
                  <a:schemeClr val="bg1"/>
                </a:solidFill>
                <a:latin typeface="Industry-BlackItalic" panose="00000A00000000000000" pitchFamily="2" charset="0"/>
              </a:rPr>
              <a:t>3</a:t>
            </a:r>
          </a:p>
        </p:txBody>
      </p:sp>
      <p:sp>
        <p:nvSpPr>
          <p:cNvPr id="15" name="Text 12"/>
          <p:cNvSpPr/>
          <p:nvPr/>
        </p:nvSpPr>
        <p:spPr>
          <a:xfrm>
            <a:off x="1001792" y="5657493"/>
            <a:ext cx="16263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1645460" y="492402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Impacto Social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674927" y="5439713"/>
            <a:ext cx="5494499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Perdas de vidas, lesões e sequelas afetam </a:t>
            </a:r>
            <a:r>
              <a:rPr lang="en-US" sz="1600" dirty="0" err="1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profundamente</a:t>
            </a:r>
            <a:r>
              <a:rPr lang="en-US" sz="160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a sociedade, </a:t>
            </a:r>
            <a:r>
              <a:rPr lang="en-US" sz="1600" dirty="0" err="1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gerando</a:t>
            </a:r>
            <a:r>
              <a:rPr lang="en-US" sz="160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 traumas e sofrimento.</a:t>
            </a:r>
            <a:endParaRPr lang="en-US" sz="1600" dirty="0">
              <a:latin typeface="Goldplay Medium" panose="00000600000000000000" pitchFamily="2" charset="0"/>
            </a:endParaRPr>
          </a:p>
        </p:txBody>
      </p:sp>
      <p:pic>
        <p:nvPicPr>
          <p:cNvPr id="1030" name="Picture 6" descr="pandemia de acidentes e insegurança no trânsito - estilhaços de vidro no chão depois de um acidente de trânsi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131" y="215485"/>
            <a:ext cx="4231495" cy="6552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57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1192861" y="1301353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Principais Causas de </a:t>
            </a:r>
            <a:r>
              <a:rPr lang="en-US" sz="4374" b="1" dirty="0" err="1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Acidentes</a:t>
            </a: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 </a:t>
            </a:r>
          </a:p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de Trânsito</a:t>
            </a:r>
            <a:endParaRPr lang="en-US" sz="4374" b="1" dirty="0">
              <a:latin typeface="Work Sans Black" pitchFamily="2" charset="0"/>
              <a:ea typeface="Verdana" panose="020B060403050404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03106" y="3448111"/>
            <a:ext cx="282380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Excesso de Velocidade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03106" y="4017468"/>
            <a:ext cx="342988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A velocidade excessiva reduz o tempo de reação e aumenta a gravidade dos acidentes.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41565" y="344811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Uso de Celular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41565" y="4017468"/>
            <a:ext cx="3429885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O uso de celular durante a condução distrai o motorista, comprometendo sua atenção e capacidade de reação.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495716" y="344811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Consumo de Álcool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495716" y="4017468"/>
            <a:ext cx="3429885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Dirigir após beber álcool prejudica os reflexos e a percepção, elevando os riscos de acidentes.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1544546" y="1176932"/>
            <a:ext cx="926675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Comportamento Seguro no Trânsito</a:t>
            </a:r>
          </a:p>
        </p:txBody>
      </p:sp>
      <p:sp>
        <p:nvSpPr>
          <p:cNvPr id="5" name="Shape 3"/>
          <p:cNvSpPr/>
          <p:nvPr/>
        </p:nvSpPr>
        <p:spPr>
          <a:xfrm>
            <a:off x="1309122" y="2500188"/>
            <a:ext cx="5166122" cy="1635562"/>
          </a:xfrm>
          <a:prstGeom prst="roundRect">
            <a:avLst>
              <a:gd name="adj" fmla="val 8151"/>
            </a:avLst>
          </a:prstGeom>
          <a:solidFill>
            <a:schemeClr val="bg1">
              <a:lumMod val="85000"/>
            </a:schemeClr>
          </a:solidFill>
          <a:ln/>
        </p:spPr>
      </p:sp>
      <p:sp>
        <p:nvSpPr>
          <p:cNvPr id="6" name="Text 4"/>
          <p:cNvSpPr/>
          <p:nvPr/>
        </p:nvSpPr>
        <p:spPr>
          <a:xfrm>
            <a:off x="1531292" y="2722359"/>
            <a:ext cx="323111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Use o Cinto de Segurança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31293" y="3202776"/>
            <a:ext cx="41108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Garanta sua proteção e a de seus passageiros em caso de acidente.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697414" y="2500188"/>
            <a:ext cx="5166122" cy="1635562"/>
          </a:xfrm>
          <a:prstGeom prst="roundRect">
            <a:avLst>
              <a:gd name="adj" fmla="val 8151"/>
            </a:avLst>
          </a:prstGeom>
          <a:solidFill>
            <a:schemeClr val="bg1">
              <a:lumMod val="85000"/>
            </a:schemeClr>
          </a:solidFill>
          <a:ln/>
        </p:spPr>
      </p:sp>
      <p:sp>
        <p:nvSpPr>
          <p:cNvPr id="9" name="Text 7"/>
          <p:cNvSpPr/>
          <p:nvPr/>
        </p:nvSpPr>
        <p:spPr>
          <a:xfrm>
            <a:off x="6919585" y="2722359"/>
            <a:ext cx="427958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Respeite os Limites de Velocidade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19586" y="3202776"/>
            <a:ext cx="41108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Adeque sua velocidade às condições da via e do tráfego.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309122" y="4357920"/>
            <a:ext cx="5166122" cy="1635562"/>
          </a:xfrm>
          <a:prstGeom prst="roundRect">
            <a:avLst>
              <a:gd name="adj" fmla="val 8151"/>
            </a:avLst>
          </a:prstGeom>
          <a:solidFill>
            <a:schemeClr val="bg1">
              <a:lumMod val="85000"/>
            </a:schemeClr>
          </a:solidFill>
          <a:ln/>
        </p:spPr>
      </p:sp>
      <p:sp>
        <p:nvSpPr>
          <p:cNvPr id="12" name="Text 10"/>
          <p:cNvSpPr/>
          <p:nvPr/>
        </p:nvSpPr>
        <p:spPr>
          <a:xfrm>
            <a:off x="1531292" y="458009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Não Use Celular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531293" y="5060508"/>
            <a:ext cx="41108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Evite distrações durante a condução, mantenha sua atenção na via.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697414" y="4357920"/>
            <a:ext cx="5166122" cy="1635562"/>
          </a:xfrm>
          <a:prstGeom prst="roundRect">
            <a:avLst>
              <a:gd name="adj" fmla="val 8151"/>
            </a:avLst>
          </a:prstGeom>
          <a:solidFill>
            <a:schemeClr val="bg1">
              <a:lumMod val="85000"/>
            </a:schemeClr>
          </a:solidFill>
          <a:ln/>
        </p:spPr>
      </p:sp>
      <p:sp>
        <p:nvSpPr>
          <p:cNvPr id="15" name="Text 13"/>
          <p:cNvSpPr/>
          <p:nvPr/>
        </p:nvSpPr>
        <p:spPr>
          <a:xfrm>
            <a:off x="6919585" y="4580091"/>
            <a:ext cx="281797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Não Dirija Após Beber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919586" y="5060508"/>
            <a:ext cx="41108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Planeje seu deslocamento, utilize transporte alternativo se tiver bebido.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4" name="Image 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005" y="208723"/>
            <a:ext cx="4618382" cy="69275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1180827" y="691575"/>
            <a:ext cx="9315688" cy="13811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5468"/>
              </a:lnSpc>
            </a:pPr>
            <a:r>
              <a:rPr lang="en-US" sz="4374" b="1" dirty="0"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Papel dos Pedestres, </a:t>
            </a:r>
          </a:p>
          <a:p>
            <a:pPr>
              <a:lnSpc>
                <a:spcPts val="5468"/>
              </a:lnSpc>
            </a:pPr>
            <a:r>
              <a:rPr lang="en-US" sz="4374" b="1" dirty="0" err="1"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Ciclistas</a:t>
            </a:r>
            <a:r>
              <a:rPr lang="en-US" sz="4374" b="1" dirty="0"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 e Motoristas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1282234" y="2432380"/>
            <a:ext cx="913042" cy="10697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264688" y="2540913"/>
            <a:ext cx="2762131" cy="345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9"/>
              </a:lnSpc>
              <a:buNone/>
            </a:pPr>
            <a:r>
              <a:rPr lang="en-US" sz="2175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Atenção</a:t>
            </a:r>
            <a:endParaRPr lang="en-US" sz="2175" dirty="0">
              <a:latin typeface="Work Sans Black" pitchFamily="2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2264688" y="3018711"/>
            <a:ext cx="5746251" cy="3534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174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Estar sempre atento e observar os sinais e regras de trânsito.</a:t>
            </a:r>
            <a:endParaRPr lang="en-US" sz="1740" dirty="0">
              <a:latin typeface="Goldplay Medium" panose="00000600000000000000" pitchFamily="2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1282234" y="4203733"/>
            <a:ext cx="913042" cy="110436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264688" y="4308634"/>
            <a:ext cx="2762131" cy="345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9"/>
              </a:lnSpc>
              <a:buNone/>
            </a:pPr>
            <a:r>
              <a:rPr lang="en-US" sz="2175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Respeito</a:t>
            </a:r>
            <a:endParaRPr lang="en-US" sz="2175" dirty="0">
              <a:latin typeface="Work Sans Black" pitchFamily="2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2264688" y="4786432"/>
            <a:ext cx="5746251" cy="3534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174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Respeitar os direitos e a segurança de todos os usuários da via.</a:t>
            </a:r>
            <a:endParaRPr lang="en-US" sz="1740" dirty="0">
              <a:latin typeface="Goldplay Medium" panose="00000600000000000000" pitchFamily="2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1282234" y="5955007"/>
            <a:ext cx="913042" cy="94773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264688" y="6076355"/>
            <a:ext cx="2762131" cy="345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9"/>
              </a:lnSpc>
              <a:buNone/>
            </a:pPr>
            <a:r>
              <a:rPr lang="en-US" sz="2175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Cuidado</a:t>
            </a:r>
            <a:endParaRPr lang="en-US" sz="2175" dirty="0">
              <a:latin typeface="Work Sans Black" pitchFamily="2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2264688" y="6554153"/>
            <a:ext cx="5746251" cy="3534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1740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Ter cautela e prudência para evitar acidentes e proteger a todos.</a:t>
            </a:r>
            <a:endParaRPr lang="en-US" sz="1740" dirty="0">
              <a:latin typeface="Goldplay Medium" panose="000006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4"/>
            <a:ext cx="14630400" cy="8229600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1346835" y="1138714"/>
            <a:ext cx="987611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just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Ações Governamentais e Comunitárias</a:t>
            </a: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131" y="3344347"/>
            <a:ext cx="555427" cy="5554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62131" y="4121944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Infraestrutura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362131" y="4602361"/>
            <a:ext cx="203848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75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Melhorias em sinalização, iluminação e vias seguras.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4019" y="3344347"/>
            <a:ext cx="555427" cy="5554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084019" y="4121944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Fiscalização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4084019" y="4602361"/>
            <a:ext cx="203848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75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Maior rigor na aplicação das leis de trânsito.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5906" y="3344347"/>
            <a:ext cx="555427" cy="5554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805906" y="4121944"/>
            <a:ext cx="23886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Educação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6805906" y="4602361"/>
            <a:ext cx="203848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75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Campanhas e ações de conscientização da sociedade.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7794" y="3344347"/>
            <a:ext cx="555427" cy="55542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527794" y="4121944"/>
            <a:ext cx="238875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187" b="1" dirty="0">
                <a:solidFill>
                  <a:srgbClr val="101014"/>
                </a:solidFill>
                <a:latin typeface="Work Sans Black" pitchFamily="2" charset="0"/>
                <a:ea typeface="Playfair Display" pitchFamily="34" charset="-122"/>
                <a:cs typeface="Playfair Display" pitchFamily="34" charset="-120"/>
              </a:rPr>
              <a:t>Parcerias</a:t>
            </a:r>
            <a:endParaRPr lang="en-US" sz="2187" dirty="0">
              <a:latin typeface="Work Sans Black" pitchFamily="2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9527795" y="4602361"/>
            <a:ext cx="2038586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75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Envolvimento da comunidade e de entidades públicas e privadas.</a:t>
            </a:r>
            <a:endParaRPr lang="en-US" sz="1750" dirty="0">
              <a:latin typeface="Goldplay Medium" panose="000006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6828" y="1117579"/>
            <a:ext cx="68351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Engajamento da Sociedade</a:t>
            </a:r>
          </a:p>
        </p:txBody>
      </p:sp>
      <p:sp>
        <p:nvSpPr>
          <p:cNvPr id="7" name="Shape 4"/>
          <p:cNvSpPr/>
          <p:nvPr/>
        </p:nvSpPr>
        <p:spPr>
          <a:xfrm>
            <a:off x="7293054" y="2435423"/>
            <a:ext cx="44410" cy="4386382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8" name="Shape 5"/>
          <p:cNvSpPr/>
          <p:nvPr/>
        </p:nvSpPr>
        <p:spPr>
          <a:xfrm>
            <a:off x="6287631" y="2836724"/>
            <a:ext cx="777597" cy="4441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9" name="Shape 6"/>
          <p:cNvSpPr/>
          <p:nvPr/>
        </p:nvSpPr>
        <p:spPr>
          <a:xfrm>
            <a:off x="7065228" y="2609017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F8D310"/>
          </a:solidFill>
          <a:ln/>
        </p:spPr>
      </p:sp>
      <p:sp>
        <p:nvSpPr>
          <p:cNvPr id="10" name="Text 7"/>
          <p:cNvSpPr/>
          <p:nvPr/>
        </p:nvSpPr>
        <p:spPr>
          <a:xfrm>
            <a:off x="7251323" y="2650688"/>
            <a:ext cx="12775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101014"/>
                </a:solidFill>
                <a:latin typeface="Industry-BlackItalic" panose="00000A00000000000000" pitchFamily="2" charset="0"/>
                <a:ea typeface="Playfair Display" pitchFamily="34" charset="-122"/>
                <a:cs typeface="Playfair Display" pitchFamily="34" charset="-120"/>
              </a:rPr>
              <a:t>1</a:t>
            </a:r>
            <a:endParaRPr lang="en-US" sz="2624" dirty="0">
              <a:latin typeface="Industry-BlackItalic" panose="00000A00000000000000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315653" y="265759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buNone/>
            </a:pPr>
            <a:r>
              <a:rPr lang="en-US" sz="2187" b="1" dirty="0">
                <a:solidFill>
                  <a:srgbClr val="101014"/>
                </a:solidFill>
                <a:latin typeface="Goldplay Medium" panose="00000600000000000000" pitchFamily="2" charset="0"/>
                <a:ea typeface="Playfair Display" pitchFamily="34" charset="-122"/>
                <a:cs typeface="Playfair Display" pitchFamily="34" charset="-120"/>
              </a:rPr>
              <a:t>Informação</a:t>
            </a:r>
            <a:endParaRPr lang="en-US" sz="2187" dirty="0">
              <a:latin typeface="Goldplay Medium" panose="00000600000000000000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037993" y="3138011"/>
            <a:ext cx="4055150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buNone/>
            </a:pPr>
            <a:r>
              <a:rPr lang="en-US" sz="2187" b="1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Disseminar informações sobre segurança no trânsito.</a:t>
            </a:r>
            <a:endParaRPr lang="en-US" sz="2187" dirty="0">
              <a:latin typeface="Goldplay Medium" panose="00000600000000000000" pitchFamily="2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565172" y="3947577"/>
            <a:ext cx="777597" cy="4441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14" name="Shape 11"/>
          <p:cNvSpPr/>
          <p:nvPr/>
        </p:nvSpPr>
        <p:spPr>
          <a:xfrm>
            <a:off x="7065228" y="3719870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F8D310"/>
          </a:solidFill>
          <a:ln/>
        </p:spPr>
      </p:sp>
      <p:sp>
        <p:nvSpPr>
          <p:cNvPr id="15" name="Text 12"/>
          <p:cNvSpPr/>
          <p:nvPr/>
        </p:nvSpPr>
        <p:spPr>
          <a:xfrm>
            <a:off x="7227987" y="3761542"/>
            <a:ext cx="17430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101014"/>
                </a:solidFill>
                <a:latin typeface="Industry-BlackItalic" panose="00000A00000000000000" pitchFamily="2" charset="0"/>
                <a:ea typeface="Playfair Display" pitchFamily="34" charset="-122"/>
                <a:cs typeface="Playfair Display" pitchFamily="34" charset="-120"/>
              </a:rPr>
              <a:t>2</a:t>
            </a:r>
            <a:endParaRPr lang="en-US" sz="2624" dirty="0">
              <a:latin typeface="Industry-BlackItalic" panose="00000A00000000000000" pitchFamily="2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537258" y="376844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187" b="1" dirty="0">
                <a:solidFill>
                  <a:srgbClr val="101014"/>
                </a:solidFill>
                <a:latin typeface="Goldplay Medium" panose="00000600000000000000" pitchFamily="2" charset="0"/>
                <a:ea typeface="Playfair Display" pitchFamily="34" charset="-122"/>
                <a:cs typeface="Playfair Display" pitchFamily="34" charset="-120"/>
              </a:rPr>
              <a:t>Conscientização</a:t>
            </a:r>
            <a:endParaRPr lang="en-US" sz="2187" dirty="0">
              <a:latin typeface="Goldplay Medium" panose="00000600000000000000" pitchFamily="2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537258" y="4248864"/>
            <a:ext cx="4055150" cy="888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187" b="1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Promover a mudança de comportamento e atitude.</a:t>
            </a:r>
            <a:endParaRPr lang="en-US" sz="2187" dirty="0">
              <a:latin typeface="Goldplay Medium" panose="00000600000000000000" pitchFamily="2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287631" y="4965323"/>
            <a:ext cx="777597" cy="4441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19" name="Shape 16"/>
          <p:cNvSpPr/>
          <p:nvPr/>
        </p:nvSpPr>
        <p:spPr>
          <a:xfrm>
            <a:off x="7065228" y="4737616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F8D310"/>
          </a:solidFill>
          <a:ln/>
        </p:spPr>
      </p:sp>
      <p:sp>
        <p:nvSpPr>
          <p:cNvPr id="20" name="Text 17"/>
          <p:cNvSpPr/>
          <p:nvPr/>
        </p:nvSpPr>
        <p:spPr>
          <a:xfrm>
            <a:off x="7233821" y="4779288"/>
            <a:ext cx="16263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101014"/>
                </a:solidFill>
                <a:latin typeface="Industry-BlackItalic" panose="00000A00000000000000" pitchFamily="2" charset="0"/>
                <a:ea typeface="Playfair Display" pitchFamily="34" charset="-122"/>
                <a:cs typeface="Playfair Display" pitchFamily="34" charset="-120"/>
              </a:rPr>
              <a:t>3</a:t>
            </a:r>
            <a:endParaRPr lang="en-US" sz="2624" dirty="0">
              <a:latin typeface="Industry-BlackItalic" panose="00000A00000000000000" pitchFamily="2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3315653" y="478619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buNone/>
            </a:pPr>
            <a:r>
              <a:rPr lang="en-US" sz="2187" b="1" dirty="0">
                <a:solidFill>
                  <a:srgbClr val="101014"/>
                </a:solidFill>
                <a:latin typeface="Goldplay Medium" panose="00000600000000000000" pitchFamily="2" charset="0"/>
                <a:ea typeface="Playfair Display" pitchFamily="34" charset="-122"/>
                <a:cs typeface="Playfair Display" pitchFamily="34" charset="-120"/>
              </a:rPr>
              <a:t>Ação</a:t>
            </a:r>
            <a:endParaRPr lang="en-US" sz="2187" dirty="0">
              <a:latin typeface="Goldplay Medium" panose="00000600000000000000" pitchFamily="2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2037993" y="5266611"/>
            <a:ext cx="4055150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buNone/>
            </a:pPr>
            <a:r>
              <a:rPr lang="en-US" sz="2187" b="1" dirty="0">
                <a:solidFill>
                  <a:srgbClr val="39393C"/>
                </a:solidFill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Participar ativamente de campanhas e iniciativas locais.</a:t>
            </a:r>
            <a:endParaRPr lang="en-US" sz="2187" dirty="0">
              <a:latin typeface="Goldplay Medium" panose="000006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52423" y="992944"/>
            <a:ext cx="7451050" cy="8756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101014"/>
                </a:solidFill>
                <a:latin typeface="Work Sans Black" pitchFamily="2" charset="0"/>
                <a:ea typeface="Verdana" panose="020B0604030504040204" pitchFamily="34" charset="0"/>
                <a:cs typeface="Playfair Display" pitchFamily="34" charset="-120"/>
              </a:rPr>
              <a:t>Conclusão e Chamado à Ação</a:t>
            </a:r>
          </a:p>
        </p:txBody>
      </p:sp>
      <p:sp>
        <p:nvSpPr>
          <p:cNvPr id="7" name="Text 4"/>
          <p:cNvSpPr/>
          <p:nvPr/>
        </p:nvSpPr>
        <p:spPr>
          <a:xfrm>
            <a:off x="1693436" y="2432209"/>
            <a:ext cx="10554414" cy="38095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O Maio Amarelo é um movimento essencial para reduzir os índices alarmantes de acidentes de trânsito no Brasil. Juntos, podemos salvar vidas e construir um trânsito mais seguro e responsável para todos. Faça sua parte, contribua com essa importante causa!</a:t>
            </a:r>
          </a:p>
          <a:p>
            <a:pPr marL="0" indent="0">
              <a:buNone/>
            </a:pPr>
            <a:endParaRPr lang="en-US" sz="2000" dirty="0">
              <a:latin typeface="Goldplay Medium" panose="00000600000000000000" pitchFamily="2" charset="0"/>
              <a:ea typeface="Open Sans" pitchFamily="34" charset="-122"/>
              <a:cs typeface="Open Sans" pitchFamily="34" charset="-120"/>
            </a:endParaRPr>
          </a:p>
          <a:p>
            <a:pPr algn="just"/>
            <a:r>
              <a:rPr lang="pt-BR" sz="200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A CIPA reforça que a missão do Movimento Maio Amarelo é clara: difundir a mensagem de que o comprometimento com a segurança no trânsito é uma causa de todos nós. Para dar fim aos eventos com lesões e mortes, é imperativo que a mudança comece individualmente, mas que não pare por aí. É necessário que se torne um comprometimento coletivo, mantido por todos, todos os dias e obstinadamente.</a:t>
            </a:r>
          </a:p>
          <a:p>
            <a:pPr algn="just"/>
            <a:r>
              <a:rPr lang="pt-BR" sz="200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 </a:t>
            </a:r>
          </a:p>
          <a:p>
            <a:pPr algn="just"/>
            <a:r>
              <a:rPr lang="pt-BR" sz="2000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Todos nós, da Associação Múltipla, podemos ser esse indivíduo extraordinário também no transito. Faça sua parte e lembre-se que a </a:t>
            </a:r>
            <a:r>
              <a:rPr lang="pt-BR" sz="2000" b="1" i="1" u="sng" dirty="0">
                <a:latin typeface="Goldplay Medium" panose="00000600000000000000" pitchFamily="2" charset="0"/>
                <a:ea typeface="Open Sans" pitchFamily="34" charset="-122"/>
                <a:cs typeface="Open Sans" pitchFamily="34" charset="-120"/>
              </a:rPr>
              <a:t>PAZ NO TRÂNSITO COMEÇA POR VOCÊ! </a:t>
            </a:r>
          </a:p>
          <a:p>
            <a:pPr marL="0" indent="0">
              <a:buNone/>
            </a:pPr>
            <a:endParaRPr lang="en-US" sz="2000" dirty="0">
              <a:latin typeface="Goldplay Medium" panose="00000600000000000000" pitchFamily="2" charset="0"/>
              <a:ea typeface="Open Sans" pitchFamily="34" charset="-122"/>
              <a:cs typeface="Open Sans" pitchFamily="34" charset="-120"/>
            </a:endParaRPr>
          </a:p>
          <a:p>
            <a:pPr marL="0" indent="0">
              <a:buNone/>
            </a:pPr>
            <a:endParaRPr lang="en-US" sz="2000" dirty="0">
              <a:latin typeface="Goldplay Medium" panose="000006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543</Words>
  <Application>Microsoft Macintosh PowerPoint</Application>
  <PresentationFormat>Personalizar</PresentationFormat>
  <Paragraphs>72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Goldplay Medium</vt:lpstr>
      <vt:lpstr>Industry-BlackItalic</vt:lpstr>
      <vt:lpstr>Work Sans Black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Office User</cp:lastModifiedBy>
  <cp:revision>16</cp:revision>
  <dcterms:created xsi:type="dcterms:W3CDTF">2024-05-20T15:17:14Z</dcterms:created>
  <dcterms:modified xsi:type="dcterms:W3CDTF">2024-05-31T14:30:57Z</dcterms:modified>
</cp:coreProperties>
</file>